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743" r:id="rId8"/>
    <p:sldMasterId id="2147483788" r:id="rId9"/>
  </p:sldMasterIdLst>
  <p:notesMasterIdLst>
    <p:notesMasterId r:id="rId20"/>
  </p:notesMasterIdLst>
  <p:sldIdLst>
    <p:sldId id="2142532379" r:id="rId10"/>
    <p:sldId id="2076137889" r:id="rId11"/>
    <p:sldId id="2142532389" r:id="rId12"/>
    <p:sldId id="2142532390" r:id="rId13"/>
    <p:sldId id="2142532391" r:id="rId14"/>
    <p:sldId id="2142532392" r:id="rId15"/>
    <p:sldId id="2142532393" r:id="rId16"/>
    <p:sldId id="256" r:id="rId17"/>
    <p:sldId id="260"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1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Barnes" userId="7f482166c642ee4e" providerId="LiveId" clId="{3E545332-18B5-4F25-AD82-54001EDA07C3}"/>
    <pc:docChg chg="modSld">
      <pc:chgData name="Joey Barnes" userId="7f482166c642ee4e" providerId="LiveId" clId="{3E545332-18B5-4F25-AD82-54001EDA07C3}" dt="2021-09-08T13:30:31.900" v="0" actId="14100"/>
      <pc:docMkLst>
        <pc:docMk/>
      </pc:docMkLst>
      <pc:sldChg chg="modSp mod">
        <pc:chgData name="Joey Barnes" userId="7f482166c642ee4e" providerId="LiveId" clId="{3E545332-18B5-4F25-AD82-54001EDA07C3}" dt="2021-09-08T13:30:31.900" v="0" actId="14100"/>
        <pc:sldMkLst>
          <pc:docMk/>
          <pc:sldMk cId="4044188780" sldId="256"/>
        </pc:sldMkLst>
        <pc:spChg chg="mod">
          <ac:chgData name="Joey Barnes" userId="7f482166c642ee4e" providerId="LiveId" clId="{3E545332-18B5-4F25-AD82-54001EDA07C3}" dt="2021-09-08T13:30:31.900" v="0" actId="14100"/>
          <ac:spMkLst>
            <pc:docMk/>
            <pc:sldMk cId="4044188780" sldId="256"/>
            <ac:spMk id="7" creationId="{DF68B3D7-6A77-446B-9BE0-5761866275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11/23/2021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11/23/2021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solidFill>
                  <a:schemeClr val="tx1"/>
                </a:solidFill>
              </a:rPr>
              <a:t>&lt;Key Point&gt;: </a:t>
            </a:r>
            <a:r>
              <a:rPr lang="en-US" sz="900">
                <a:solidFill>
                  <a:schemeClr val="tx1"/>
                </a:solidFill>
              </a:rPr>
              <a:t>Agenda </a:t>
            </a:r>
          </a:p>
          <a:p>
            <a:pPr marL="109189" lvl="1" indent="0">
              <a:buNone/>
            </a:pPr>
            <a:endParaRPr lang="en-US" sz="900">
              <a:solidFill>
                <a:schemeClr val="tx1"/>
              </a:solidFill>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Why is being well-architected important?</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Overview: Microsoft Azure Well-Architected Framework</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Overcoming workload quality inhibitors</a:t>
            </a:r>
            <a:endParaRPr lang="en-US" sz="900">
              <a:solidFill>
                <a:schemeClr val="tx1"/>
              </a:solidFill>
              <a:latin typeface="Segoe UI"/>
              <a:cs typeface="Segoe UI"/>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ea typeface="+mn-lt"/>
                <a:cs typeface="Segoe UI Light"/>
              </a:rPr>
              <a:t>Resources &amp; Amplification</a:t>
            </a:r>
            <a:endParaRPr lang="en-US" sz="900">
              <a:solidFill>
                <a:schemeClr val="tx1"/>
              </a:solidFill>
              <a:latin typeface="Segoe UI"/>
              <a:cs typeface="Segoe UI"/>
            </a:endParaRPr>
          </a:p>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4:18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11/23/2021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11/23/2021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11/23/2021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986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8311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54763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99791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028986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80696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2768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39653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1059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960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70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11/23/2021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572972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11/23/2021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2478623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116042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42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3859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57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50299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135587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6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24059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644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59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790840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158611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598911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608252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644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680506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36936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00675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6388952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212023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409167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53455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4145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522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6514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07186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289985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01354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7371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8986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0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7929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9728039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43101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42212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36187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2021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570785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3963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609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11/23/2021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0271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7124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1682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4844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248726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36374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485617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3689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47498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28039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2090389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56803071"/>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11/23/2021</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49127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7781102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407248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34926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844825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81832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11099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21959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16684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8489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2.png"/><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2.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8"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11/23/2021</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481287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101076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slideLayout" Target="../slideLayouts/slideLayout111.xml"/><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hyperlink" Target="https://aka.ms/wellarchitecture/framework"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0.bin"/><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3600">
                <a:solidFill>
                  <a:srgbClr val="0070C0"/>
                </a:solidFill>
                <a:cs typeface="Aharoni" panose="020B0604020202020204" pitchFamily="2" charset="-79"/>
              </a:rPr>
              <a:t>Microsoft</a:t>
            </a:r>
            <a:r>
              <a:rPr lang="en-US" sz="4000" spc="-147">
                <a:solidFill>
                  <a:srgbClr val="44C4D9"/>
                </a:solidFill>
                <a:latin typeface="Segoe UI Semibold" panose="020B0702040204020203" pitchFamily="34" charset="0"/>
                <a:cs typeface="Segoe UI Semibold" panose="020B0702040204020203" pitchFamily="34" charset="0"/>
              </a:rPr>
              <a:t> </a:t>
            </a:r>
            <a:r>
              <a:rPr lang="en-US" sz="3600">
                <a:solidFill>
                  <a:srgbClr val="0070C0"/>
                </a:solidFill>
                <a:cs typeface="Aharoni" panose="020B0604020202020204" pitchFamily="2" charset="-79"/>
              </a:rPr>
              <a:t>Azure</a:t>
            </a:r>
            <a:r>
              <a:rPr lang="en-US" sz="3600" spc="-147">
                <a:solidFill>
                  <a:srgbClr val="44C4D9"/>
                </a:solidFill>
                <a:latin typeface="Segoe UI Semibold" panose="020B0702040204020203" pitchFamily="34" charset="0"/>
                <a:cs typeface="Segoe UI Semibold" panose="020B0702040204020203" pitchFamily="34" charset="0"/>
              </a:rPr>
              <a:t> </a:t>
            </a:r>
            <a:r>
              <a:rPr lang="en-US" sz="3600" spc="-147">
                <a:solidFill>
                  <a:schemeClr val="bg1"/>
                </a:solidFill>
                <a:latin typeface="Segoe UI Semibold" panose="020B0702040204020203" pitchFamily="34" charset="0"/>
                <a:cs typeface="Segoe UI Semibold" panose="020B0702040204020203" pitchFamily="34" charset="0"/>
              </a:rPr>
              <a:t>Well-Architected Framework</a:t>
            </a:r>
            <a:endParaRPr lang="en-US" sz="3400" b="1">
              <a:solidFill>
                <a:srgbClr val="0070C0"/>
              </a:solidFill>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a:xfrm>
            <a:off x="442466" y="4350114"/>
            <a:ext cx="9602819" cy="1253732"/>
          </a:xfrm>
        </p:spPr>
        <p:txBody>
          <a:bodyPr>
            <a:normAutofit/>
          </a:bodyPr>
          <a:lstStyle/>
          <a:p>
            <a:pPr marL="0" indent="0">
              <a:spcBef>
                <a:spcPts val="0"/>
              </a:spcBef>
              <a:buNone/>
            </a:pPr>
            <a:r>
              <a:rPr lang="en-US" sz="2400">
                <a:latin typeface="Segoe UI Semilight" panose="020B0402040204020203" pitchFamily="34" charset="0"/>
                <a:cs typeface="Segoe UI Semilight" panose="020B0402040204020203" pitchFamily="34" charset="0"/>
              </a:rPr>
              <a:t>[Name]</a:t>
            </a:r>
          </a:p>
          <a:p>
            <a:pPr marL="0" indent="0">
              <a:spcBef>
                <a:spcPts val="0"/>
              </a:spcBef>
              <a:buNone/>
            </a:pPr>
            <a:r>
              <a:rPr lang="en-US">
                <a:latin typeface="Segoe UI Semilight" panose="020B0402040204020203" pitchFamily="34" charset="0"/>
                <a:cs typeface="Segoe UI Semilight" panose="020B0402040204020203" pitchFamily="34" charset="0"/>
              </a:rPr>
              <a:t>[Title]</a:t>
            </a:r>
          </a:p>
          <a:p>
            <a:pPr marL="0" indent="0">
              <a:spcBef>
                <a:spcPts val="0"/>
              </a:spcBef>
              <a:buNone/>
            </a:pPr>
            <a:r>
              <a:rPr lang="en-US">
                <a:latin typeface="Segoe UI Semilight" panose="020B0402040204020203" pitchFamily="34" charset="0"/>
                <a:cs typeface="Segoe UI Semilight" panose="020B0402040204020203" pitchFamily="34" charset="0"/>
              </a:rPr>
              <a:t>[Organization Name]</a:t>
            </a:r>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1015663"/>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t>
            </a:r>
            <a:r>
              <a:rPr lang="en-US" sz="2400" b="1" dirty="0" err="1">
                <a:latin typeface="Segoe UI" panose="020B0502040204020203" pitchFamily="34" charset="0"/>
                <a:cs typeface="Segoe UI" panose="020B0502040204020203" pitchFamily="34" charset="0"/>
              </a:rPr>
              <a:t>Domain_Title</a:t>
            </a:r>
            <a:r>
              <a:rPr lang="en-US" sz="2400" b="1" dirty="0">
                <a:latin typeface="Segoe UI" panose="020B0502040204020203" pitchFamily="34" charset="0"/>
                <a:cs typeface="Segoe UI" panose="020B0502040204020203" pitchFamily="34" charset="0"/>
              </a:rPr>
              <a:t>]</a:t>
            </a:r>
            <a:br>
              <a:rPr lang="en-US" dirty="0"/>
            </a:br>
            <a:br>
              <a:rPr lang="en-US" dirty="0"/>
            </a:br>
            <a:endParaRPr lang="en-US" dirty="0"/>
          </a:p>
        </p:txBody>
      </p:sp>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Domain_Description</a:t>
            </a:r>
            <a:r>
              <a:rPr lang="en-US" sz="1200" dirty="0">
                <a:latin typeface="Segoe UI" panose="020B0502040204020203" pitchFamily="34" charset="0"/>
                <a:cs typeface="Segoe UI" panose="020B0502040204020203" pitchFamily="34" charset="0"/>
              </a:rPr>
              <a:t>]</a:t>
            </a: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Top X out of Y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[Placeholder_Text_1]</a:t>
            </a:r>
          </a:p>
        </p:txBody>
      </p:sp>
      <p:sp>
        <p:nvSpPr>
          <p:cNvPr id="2" name="Rectangle 1">
            <a:extLst>
              <a:ext uri="{FF2B5EF4-FFF2-40B4-BE49-F238E27FC236}">
                <a16:creationId xmlns:a16="http://schemas.microsoft.com/office/drawing/2014/main" id="{592CADCD-60F2-4869-BD5E-6B1EFCA36D12}"/>
              </a:ext>
            </a:extLst>
          </p:cNvPr>
          <p:cNvSpPr/>
          <p:nvPr/>
        </p:nvSpPr>
        <p:spPr>
          <a:xfrm>
            <a:off x="470914" y="3067221"/>
            <a:ext cx="1047750" cy="807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A2A08287-B0DD-4BC8-8447-8BC4E10D2E1C}"/>
              </a:ext>
            </a:extLst>
          </p:cNvPr>
          <p:cNvSpPr/>
          <p:nvPr/>
        </p:nvSpPr>
        <p:spPr>
          <a:xfrm>
            <a:off x="1531393" y="3068361"/>
            <a:ext cx="1047750" cy="8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9297CE32-1511-4B8A-BBB9-EDC68C2D4EC5}"/>
              </a:ext>
            </a:extLst>
          </p:cNvPr>
          <p:cNvSpPr/>
          <p:nvPr/>
        </p:nvSpPr>
        <p:spPr>
          <a:xfrm>
            <a:off x="2590531" y="3068458"/>
            <a:ext cx="1047750" cy="807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28AA62ED-5C89-4E21-BEA3-D3CE68733D6D}"/>
              </a:ext>
            </a:extLst>
          </p:cNvPr>
          <p:cNvCxnSpPr>
            <a:cxnSpLocks/>
          </p:cNvCxnSpPr>
          <p:nvPr/>
        </p:nvCxnSpPr>
        <p:spPr>
          <a:xfrm>
            <a:off x="509900" y="3016509"/>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Table 28">
            <a:extLst>
              <a:ext uri="{FF2B5EF4-FFF2-40B4-BE49-F238E27FC236}">
                <a16:creationId xmlns:a16="http://schemas.microsoft.com/office/drawing/2014/main" id="{DFD0D5D0-4BC5-4C00-9740-CA903D9969DD}"/>
              </a:ext>
            </a:extLst>
          </p:cNvPr>
          <p:cNvGraphicFramePr>
            <a:graphicFrameLocks noGrp="1"/>
          </p:cNvGraphicFramePr>
          <p:nvPr>
            <p:extLst>
              <p:ext uri="{D42A27DB-BD31-4B8C-83A1-F6EECF244321}">
                <p14:modId xmlns:p14="http://schemas.microsoft.com/office/powerpoint/2010/main" val="3711636447"/>
              </p:ext>
            </p:extLst>
          </p:nvPr>
        </p:nvGraphicFramePr>
        <p:xfrm>
          <a:off x="470913" y="2807585"/>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Tree>
    <p:extLst>
      <p:ext uri="{BB962C8B-B14F-4D97-AF65-F5344CB8AC3E}">
        <p14:creationId xmlns:p14="http://schemas.microsoft.com/office/powerpoint/2010/main" val="412051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915100" y="1714814"/>
            <a:ext cx="10285914" cy="4893647"/>
          </a:xfrm>
          <a:prstGeom prst="rect">
            <a:avLst/>
          </a:prstGeom>
          <a:noFill/>
        </p:spPr>
        <p:txBody>
          <a:bodyPr wrap="square" lIns="91440" tIns="45720" rIns="91440" bIns="45720" rtlCol="0" anchor="t">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Why is being Well-Architected important?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Overview: Microsoft Azure Well-Architected</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Overcoming workload quality inhibitors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Pillar Overviews: Cost Optimization, Operational Excellence, Performance Efficiency, Security</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lt"/>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a:rPr>
              <a:t>How to get started with the Well-Architecture Framework</a:t>
            </a: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a:t>
            </a:r>
            <a:r>
              <a:rPr lang="en-US" sz="4000" dirty="0" err="1">
                <a:latin typeface="Segoe UI" panose="020B0502040204020203" pitchFamily="34" charset="0"/>
                <a:cs typeface="Segoe UI" panose="020B0502040204020203" pitchFamily="34" charset="0"/>
              </a:rPr>
              <a:t>WAF_Pillar_Name</a:t>
            </a:r>
            <a:r>
              <a:rPr lang="en-US" sz="4000" dirty="0">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Report Generated On: [</a:t>
            </a:r>
            <a:r>
              <a:rPr lang="en-US" dirty="0" err="1">
                <a:latin typeface="Segoe UI" panose="020B0502040204020203" pitchFamily="34" charset="0"/>
                <a:cs typeface="Segoe UI" panose="020B0502040204020203" pitchFamily="34" charset="0"/>
              </a:rPr>
              <a:t>Report_Date</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4418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Pillar_Maturity_Description</a:t>
            </a:r>
            <a:r>
              <a:rPr lang="en-US" sz="12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5" name="Rectangle 14">
            <a:extLst>
              <a:ext uri="{FF2B5EF4-FFF2-40B4-BE49-F238E27FC236}">
                <a16:creationId xmlns:a16="http://schemas.microsoft.com/office/drawing/2014/main" id="{A90F76FF-2EB4-4F7B-A2BC-9AC4BADD3D0E}"/>
              </a:ext>
            </a:extLst>
          </p:cNvPr>
          <p:cNvSpPr/>
          <p:nvPr/>
        </p:nvSpPr>
        <p:spPr>
          <a:xfrm>
            <a:off x="697706" y="3364708"/>
            <a:ext cx="1047750" cy="807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6B900603-4563-4EE8-88E5-CF41A9E3D314}"/>
              </a:ext>
            </a:extLst>
          </p:cNvPr>
          <p:cNvSpPr/>
          <p:nvPr/>
        </p:nvSpPr>
        <p:spPr>
          <a:xfrm>
            <a:off x="1758185" y="3365848"/>
            <a:ext cx="1047750" cy="8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40179111-8EC3-41D6-9524-11F6E57B6BC4}"/>
              </a:ext>
            </a:extLst>
          </p:cNvPr>
          <p:cNvSpPr/>
          <p:nvPr/>
        </p:nvSpPr>
        <p:spPr>
          <a:xfrm>
            <a:off x="2817323" y="3365945"/>
            <a:ext cx="1047750" cy="807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AB43E8F0-8C3C-4F1E-919E-E1ECE342E8DE}"/>
              </a:ext>
            </a:extLst>
          </p:cNvPr>
          <p:cNvCxnSpPr>
            <a:cxnSpLocks/>
          </p:cNvCxnSpPr>
          <p:nvPr/>
        </p:nvCxnSpPr>
        <p:spPr>
          <a:xfrm>
            <a:off x="736692" y="33139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DF4E3A34-F519-48B0-93A5-6358AEB67186}"/>
              </a:ext>
            </a:extLst>
          </p:cNvPr>
          <p:cNvGraphicFramePr>
            <a:graphicFrameLocks noGrp="1"/>
          </p:cNvGraphicFramePr>
          <p:nvPr>
            <p:extLst>
              <p:ext uri="{D42A27DB-BD31-4B8C-83A1-F6EECF244321}">
                <p14:modId xmlns:p14="http://schemas.microsoft.com/office/powerpoint/2010/main" val="702197537"/>
              </p:ext>
            </p:extLst>
          </p:nvPr>
        </p:nvGraphicFramePr>
        <p:xfrm>
          <a:off x="697705" y="31050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[S1]</a:t>
            </a: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[Domain_1]</a:t>
            </a: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[S2]</a:t>
            </a: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Domain_2]</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[S3]</a:t>
            </a: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[Domain_3]</a:t>
            </a: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[S4]</a:t>
            </a: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[Domain_4]</a:t>
            </a: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[S5]</a:t>
            </a: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[Domain_5]</a:t>
            </a: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[S6]</a:t>
            </a: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Domain_6]</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[S7]</a:t>
            </a: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Domain_7]</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[S8]</a:t>
            </a: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Domain_8]</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2784242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Props1.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3.xml><?xml version="1.0" encoding="utf-8"?>
<ds:datastoreItem xmlns:ds="http://schemas.openxmlformats.org/officeDocument/2006/customXml" ds:itemID="{BCB9193D-5D51-49BB-AAA1-3AC2D0225BCF}">
  <ds:schemaRefs>
    <ds:schemaRef ds:uri="http://schemas.microsoft.com/office/2006/metadata/properties"/>
    <ds:schemaRef ds:uri="http://schemas.microsoft.com/office/infopath/2007/PartnerControls"/>
    <ds:schemaRef ds:uri="cea7764e-6bf9-427d-be15-e74097e0a61c"/>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336</TotalTime>
  <Words>1374</Words>
  <Application>Microsoft Office PowerPoint</Application>
  <PresentationFormat>Widescreen</PresentationFormat>
  <Paragraphs>195</Paragraphs>
  <Slides>10</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vt:i4>
      </vt:variant>
    </vt:vector>
  </HeadingPairs>
  <TitlesOfParts>
    <vt:vector size="28" baseType="lpstr">
      <vt:lpstr>Arial</vt:lpstr>
      <vt:lpstr>Calibri</vt:lpstr>
      <vt:lpstr>Calibri Light</vt:lpstr>
      <vt:lpstr>Consolas</vt:lpstr>
      <vt:lpstr>Segoe</vt:lpstr>
      <vt:lpstr>Segoe </vt:lpstr>
      <vt:lpstr>Segoe Pro Display SemiLight</vt:lpstr>
      <vt:lpstr>Segoe UI</vt:lpstr>
      <vt:lpstr>Segoe UI Light</vt:lpstr>
      <vt:lpstr>Segoe UI Semibold</vt:lpstr>
      <vt:lpstr>Segoe UI Semilight</vt:lpstr>
      <vt:lpstr>Wingdings</vt:lpstr>
      <vt:lpstr>Office Theme</vt:lpstr>
      <vt:lpstr>1_Office Theme</vt:lpstr>
      <vt:lpstr>6-51096_Microsoft_Inspire_Black_Template</vt:lpstr>
      <vt:lpstr>2_Office Theme</vt:lpstr>
      <vt:lpstr>1_Azure 1</vt:lpstr>
      <vt:lpstr>Azure 1</vt:lpstr>
      <vt:lpstr>Microsoft Azure Well-Architected Framework</vt:lpstr>
      <vt:lpstr>Agenda</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PowerPoint Presentation</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Babbar</dc:creator>
  <cp:lastModifiedBy>Ben Curran</cp:lastModifiedBy>
  <cp:revision>91</cp:revision>
  <dcterms:created xsi:type="dcterms:W3CDTF">2020-03-06T02:07:13Z</dcterms:created>
  <dcterms:modified xsi:type="dcterms:W3CDTF">2021-11-23T08:31:48Z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